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8" r:id="rId4"/>
    <p:sldId id="260" r:id="rId5"/>
    <p:sldId id="263" r:id="rId6"/>
    <p:sldId id="264" r:id="rId7"/>
    <p:sldId id="280" r:id="rId8"/>
    <p:sldId id="266" r:id="rId9"/>
    <p:sldId id="267" r:id="rId10"/>
    <p:sldId id="257" r:id="rId11"/>
    <p:sldId id="258" r:id="rId12"/>
    <p:sldId id="274" r:id="rId13"/>
    <p:sldId id="275" r:id="rId14"/>
    <p:sldId id="281" r:id="rId15"/>
    <p:sldId id="261" r:id="rId16"/>
    <p:sldId id="272" r:id="rId17"/>
    <p:sldId id="282" r:id="rId18"/>
    <p:sldId id="273" r:id="rId19"/>
    <p:sldId id="265" r:id="rId20"/>
    <p:sldId id="276" r:id="rId21"/>
    <p:sldId id="262" r:id="rId22"/>
    <p:sldId id="277" r:id="rId23"/>
    <p:sldId id="279" r:id="rId24"/>
    <p:sldId id="269" r:id="rId25"/>
    <p:sldId id="271" r:id="rId26"/>
    <p:sldId id="270"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7" d="100"/>
          <a:sy n="77"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5/15/2016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5/15/2016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5/15/2016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5/15/2016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5/15/2016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5/15/2016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5/15/2016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5/15/2016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5/15/2016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dirty="0" smtClean="0"/>
              <a:t>Apports de l’ethnopsychiatrie en consultation médico-psychologique infanto-juvénile</a:t>
            </a:r>
            <a:endParaRPr lang="fr-FR" b="1" i="1" dirty="0"/>
          </a:p>
        </p:txBody>
      </p:sp>
      <p:sp>
        <p:nvSpPr>
          <p:cNvPr id="3" name="Sous-titre 2"/>
          <p:cNvSpPr>
            <a:spLocks noGrp="1"/>
          </p:cNvSpPr>
          <p:nvPr>
            <p:ph type="subTitle" idx="1"/>
          </p:nvPr>
        </p:nvSpPr>
        <p:spPr/>
        <p:txBody>
          <a:bodyPr>
            <a:normAutofit fontScale="92500" lnSpcReduction="20000"/>
          </a:bodyPr>
          <a:lstStyle/>
          <a:p>
            <a:r>
              <a:rPr lang="fr-FR" dirty="0" smtClean="0"/>
              <a:t>Ou comment faciliter la prise en charge des populations d’origines </a:t>
            </a:r>
            <a:r>
              <a:rPr lang="fr-FR" dirty="0" err="1" smtClean="0"/>
              <a:t>etrangères</a:t>
            </a:r>
            <a:r>
              <a:rPr lang="fr-FR" dirty="0" smtClean="0"/>
              <a:t> </a:t>
            </a:r>
          </a:p>
          <a:p>
            <a:r>
              <a:rPr lang="fr-FR" dirty="0"/>
              <a:t> </a:t>
            </a:r>
            <a:r>
              <a:rPr lang="fr-FR" dirty="0" smtClean="0"/>
              <a:t>                                                                              Patricia Galli-Houri  AVRIL 2016</a:t>
            </a:r>
            <a:endParaRPr lang="fr-FR" dirty="0"/>
          </a:p>
        </p:txBody>
      </p:sp>
    </p:spTree>
    <p:extLst>
      <p:ext uri="{BB962C8B-B14F-4D97-AF65-F5344CB8AC3E}">
        <p14:creationId xmlns:p14="http://schemas.microsoft.com/office/powerpoint/2010/main" val="113483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 mon parcours comme psychologue clinicienne</a:t>
            </a:r>
            <a:endParaRPr lang="fr-FR" dirty="0"/>
          </a:p>
        </p:txBody>
      </p:sp>
      <p:sp>
        <p:nvSpPr>
          <p:cNvPr id="6" name="ZoneTexte 5"/>
          <p:cNvSpPr txBox="1"/>
          <p:nvPr/>
        </p:nvSpPr>
        <p:spPr>
          <a:xfrm flipH="1">
            <a:off x="1258783" y="2056686"/>
            <a:ext cx="9880271"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Mes premières découvertes concernant l’ethnopsychiatrie sont liées à des rencontres, à des voyages qu’ils soient intérieurs ou des explorations sur le terrain ou lors d’apprentissages de langues d’horizons variés </a:t>
            </a:r>
          </a:p>
          <a:p>
            <a:endParaRPr lang="fr-FR" dirty="0" smtClean="0"/>
          </a:p>
          <a:p>
            <a:pPr marL="285750" indent="-285750">
              <a:buFontTx/>
              <a:buChar char="-"/>
            </a:pPr>
            <a:r>
              <a:rPr lang="fr-FR" dirty="0" smtClean="0"/>
              <a:t>Lors de mon premier poste en tant que psychomotricienne, j’ai rencontré une adolescente d’origine marocaine, nouvellement arrivée d’une région désertique. On lui a proposé une passation de tests psychométriques.</a:t>
            </a:r>
          </a:p>
          <a:p>
            <a:pPr marL="285750" indent="-285750">
              <a:buFontTx/>
              <a:buChar char="-"/>
            </a:pPr>
            <a:endParaRPr lang="fr-FR" dirty="0" smtClean="0"/>
          </a:p>
          <a:p>
            <a:pPr marL="285750" indent="-285750">
              <a:buFontTx/>
              <a:buChar char="-"/>
            </a:pPr>
            <a:r>
              <a:rPr lang="fr-FR" dirty="0" smtClean="0"/>
              <a:t>A l’occasion d’un voyage humanitaire au Bénin, je me suis confrontée à un monde autre, à d’autres repères</a:t>
            </a:r>
          </a:p>
          <a:p>
            <a:endParaRPr lang="fr-FR" dirty="0" smtClean="0"/>
          </a:p>
          <a:p>
            <a:pPr marL="285750" indent="-285750">
              <a:buFontTx/>
              <a:buChar char="-"/>
            </a:pPr>
            <a:r>
              <a:rPr lang="fr-FR" dirty="0" smtClean="0"/>
              <a:t>Séjour en Côte d’Ivoire en hôpital psychiatrique. Prise de conscience des structures de soin sur le terrain et contact avec des thérapeutes traditionnels intervenant à certains moments (marabout, guérisseur…)</a:t>
            </a:r>
          </a:p>
          <a:p>
            <a:pPr marL="285750" indent="-285750">
              <a:buFontTx/>
              <a:buChar char="-"/>
            </a:pPr>
            <a:endParaRPr lang="fr-FR" dirty="0" smtClean="0"/>
          </a:p>
          <a:p>
            <a:pPr marL="285750" indent="-285750">
              <a:buFontTx/>
              <a:buChar char="-"/>
            </a:pPr>
            <a:r>
              <a:rPr lang="fr-FR" dirty="0" smtClean="0"/>
              <a:t>Au Mali, un seul hôpital psychiatrique à Bamako et centre de santé dans le pays Dogon</a:t>
            </a:r>
            <a:endParaRPr lang="fr-FR" dirty="0"/>
          </a:p>
        </p:txBody>
      </p:sp>
    </p:spTree>
    <p:extLst>
      <p:ext uri="{BB962C8B-B14F-4D97-AF65-F5344CB8AC3E}">
        <p14:creationId xmlns:p14="http://schemas.microsoft.com/office/powerpoint/2010/main" val="1784170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200" y="209550"/>
            <a:ext cx="11582400"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fr-FR" dirty="0" smtClean="0"/>
              <a:t>Mon parcours universitaire m’a permis d’approfondir ces questions autour de comment prendre en considération la culture de l’autre et comment favoriser une alliance thérapeutique</a:t>
            </a:r>
          </a:p>
          <a:p>
            <a:pPr marL="285750" indent="-285750">
              <a:lnSpc>
                <a:spcPct val="150000"/>
              </a:lnSpc>
              <a:buFontTx/>
              <a:buChar char="-"/>
            </a:pPr>
            <a:endParaRPr lang="fr-FR" dirty="0"/>
          </a:p>
          <a:p>
            <a:pPr>
              <a:lnSpc>
                <a:spcPct val="150000"/>
              </a:lnSpc>
            </a:pPr>
            <a:r>
              <a:rPr lang="fr-FR" dirty="0" smtClean="0"/>
              <a:t>1- Premier élément : la place de la </a:t>
            </a:r>
            <a:r>
              <a:rPr lang="fr-FR" b="1" dirty="0" smtClean="0"/>
              <a:t>langue d’origine</a:t>
            </a:r>
          </a:p>
          <a:p>
            <a:pPr>
              <a:lnSpc>
                <a:spcPct val="150000"/>
              </a:lnSpc>
            </a:pPr>
            <a:r>
              <a:rPr lang="fr-FR" dirty="0" smtClean="0"/>
              <a:t>C’est dans la langue d’origine que peut mieux s’exprimer la dimension affective sachant que la langue du pays d’accueil peut être vécue de manière plus administrative. </a:t>
            </a:r>
          </a:p>
          <a:p>
            <a:pPr>
              <a:lnSpc>
                <a:spcPct val="150000"/>
              </a:lnSpc>
            </a:pPr>
            <a:r>
              <a:rPr lang="fr-FR" dirty="0" smtClean="0"/>
              <a:t>Il s’agit donc de préciser non seulement le pays mais surtout l’ethnie connue pour être des cultivateurs, des pêcheurs, des hommes en lien avec le désert, la forêt, la montagne…</a:t>
            </a:r>
          </a:p>
          <a:p>
            <a:pPr>
              <a:lnSpc>
                <a:spcPct val="150000"/>
              </a:lnSpc>
            </a:pPr>
            <a:r>
              <a:rPr lang="fr-FR" dirty="0" smtClean="0"/>
              <a:t>On rentre ainsi dans une connaissance du monde plus spécifique de l’individu et de la communauté auquel il est relié.  </a:t>
            </a:r>
          </a:p>
        </p:txBody>
      </p:sp>
    </p:spTree>
    <p:extLst>
      <p:ext uri="{BB962C8B-B14F-4D97-AF65-F5344CB8AC3E}">
        <p14:creationId xmlns:p14="http://schemas.microsoft.com/office/powerpoint/2010/main" val="3031566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647" y="1001332"/>
            <a:ext cx="10390909" cy="5909310"/>
          </a:xfrm>
          <a:prstGeom prst="rect">
            <a:avLst/>
          </a:prstGeom>
        </p:spPr>
        <p:txBody>
          <a:bodyPr wrap="square">
            <a:spAutoFit/>
          </a:bodyPr>
          <a:lstStyle/>
          <a:p>
            <a:pPr>
              <a:lnSpc>
                <a:spcPct val="150000"/>
              </a:lnSpc>
            </a:pPr>
            <a:endParaRPr lang="fr-FR" dirty="0"/>
          </a:p>
          <a:p>
            <a:pPr>
              <a:lnSpc>
                <a:spcPct val="150000"/>
              </a:lnSpc>
            </a:pPr>
            <a:r>
              <a:rPr lang="fr-FR" dirty="0"/>
              <a:t>2- Second élément : le </a:t>
            </a:r>
            <a:r>
              <a:rPr lang="fr-FR" b="1" dirty="0"/>
              <a:t>nom de famille </a:t>
            </a:r>
            <a:r>
              <a:rPr lang="fr-FR" dirty="0"/>
              <a:t>fait référence à un ancêtre, à une lignée, à l’honneur de la famille… De plus, les salutations pour des populations originaires de l’Afrique concernent non seulement l’individu mais avant tout le groupe auquel appartient le sujet. Se crée d’emblée une familiarité où le sujet n’est pas un étranger mais inscrit dans une filiation.</a:t>
            </a:r>
          </a:p>
          <a:p>
            <a:pPr>
              <a:lnSpc>
                <a:spcPct val="150000"/>
              </a:lnSpc>
            </a:pPr>
            <a:endParaRPr lang="fr-FR" dirty="0"/>
          </a:p>
          <a:p>
            <a:pPr>
              <a:lnSpc>
                <a:spcPct val="150000"/>
              </a:lnSpc>
            </a:pPr>
            <a:r>
              <a:rPr lang="fr-FR" dirty="0"/>
              <a:t>3- Troisième élément : la </a:t>
            </a:r>
            <a:r>
              <a:rPr lang="fr-FR" b="1" dirty="0"/>
              <a:t>caste</a:t>
            </a:r>
            <a:r>
              <a:rPr lang="fr-FR" dirty="0"/>
              <a:t>. Aussi bien en Afrique qu’en </a:t>
            </a:r>
            <a:r>
              <a:rPr lang="fr-FR" dirty="0" smtClean="0"/>
              <a:t>Inde</a:t>
            </a:r>
            <a:r>
              <a:rPr lang="fr-FR" dirty="0"/>
              <a:t>, la place des castes est essentielle et dans la tradition amène aux mariages préférentiels. Quand on a affaire à</a:t>
            </a:r>
            <a:r>
              <a:rPr lang="fr-FR" dirty="0" smtClean="0"/>
              <a:t> </a:t>
            </a:r>
            <a:r>
              <a:rPr lang="fr-FR" dirty="0"/>
              <a:t>des castes maraboutiques où la place du religieux est </a:t>
            </a:r>
            <a:r>
              <a:rPr lang="fr-FR" dirty="0" smtClean="0"/>
              <a:t>essentielle, </a:t>
            </a:r>
            <a:r>
              <a:rPr lang="fr-FR" dirty="0"/>
              <a:t>il semble important de prendre en considération cette référence où en tant que clinicien, nous apprenons et sortons de nos références de cliniciens formés à l’approche d’inspiration analytique.</a:t>
            </a:r>
          </a:p>
          <a:p>
            <a:pPr>
              <a:lnSpc>
                <a:spcPct val="150000"/>
              </a:lnSpc>
            </a:pPr>
            <a:r>
              <a:rPr lang="fr-FR" dirty="0"/>
              <a:t>En Afrique de l’ouest, </a:t>
            </a:r>
            <a:r>
              <a:rPr lang="fr-FR" dirty="0" smtClean="0"/>
              <a:t>on trouve </a:t>
            </a:r>
            <a:r>
              <a:rPr lang="fr-FR" dirty="0"/>
              <a:t>les nobles, les griots, les forgerons (généralement mariés aux potières)</a:t>
            </a:r>
          </a:p>
        </p:txBody>
      </p:sp>
    </p:spTree>
    <p:extLst>
      <p:ext uri="{BB962C8B-B14F-4D97-AF65-F5344CB8AC3E}">
        <p14:creationId xmlns:p14="http://schemas.microsoft.com/office/powerpoint/2010/main" val="3018194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519" y="1401288"/>
            <a:ext cx="10355284" cy="3970318"/>
          </a:xfrm>
          <a:prstGeom prst="rect">
            <a:avLst/>
          </a:prstGeom>
        </p:spPr>
        <p:txBody>
          <a:bodyPr wrap="square">
            <a:spAutoFit/>
          </a:bodyPr>
          <a:lstStyle/>
          <a:p>
            <a:endParaRPr lang="fr-FR" dirty="0"/>
          </a:p>
          <a:p>
            <a:r>
              <a:rPr lang="fr-FR" dirty="0"/>
              <a:t>4- Quatrième élément : le </a:t>
            </a:r>
            <a:r>
              <a:rPr lang="fr-FR" b="1" dirty="0"/>
              <a:t>système de parenté</a:t>
            </a:r>
            <a:r>
              <a:rPr lang="fr-FR" dirty="0"/>
              <a:t>. En fonction des ethnies, on peut être </a:t>
            </a:r>
            <a:r>
              <a:rPr lang="fr-FR" dirty="0" smtClean="0"/>
              <a:t>confrontés </a:t>
            </a:r>
            <a:r>
              <a:rPr lang="fr-FR" dirty="0"/>
              <a:t>aux systèmes patrilinéaires mais aussi matrilinéaires comme en Afrique centrale</a:t>
            </a:r>
          </a:p>
          <a:p>
            <a:endParaRPr lang="fr-FR" dirty="0"/>
          </a:p>
          <a:p>
            <a:r>
              <a:rPr lang="fr-FR" dirty="0"/>
              <a:t>5- Cinquième élément : référence au </a:t>
            </a:r>
            <a:r>
              <a:rPr lang="fr-FR" b="1" dirty="0"/>
              <a:t>monde de l’invisible </a:t>
            </a:r>
            <a:r>
              <a:rPr lang="fr-FR" dirty="0"/>
              <a:t>comme levier </a:t>
            </a:r>
            <a:r>
              <a:rPr lang="fr-FR" dirty="0" smtClean="0"/>
              <a:t>thérapeutique.</a:t>
            </a:r>
          </a:p>
          <a:p>
            <a:r>
              <a:rPr lang="fr-FR" dirty="0" smtClean="0"/>
              <a:t>En effet, contrairement aux conceptions occidentales faisant référence au concept d’inconscient et à la dimension intrapsychique, le désordre dans les sociétés traditionnelles peut venir de l’extérieur. Ainsi le mauvais œil peut rendre un enfant malade ou les djinns viennent perturber une personne…</a:t>
            </a:r>
          </a:p>
          <a:p>
            <a:r>
              <a:rPr lang="fr-FR" dirty="0" smtClean="0"/>
              <a:t>Dans de nombreuses traditions, il est fait référence au double de la personne, comme le placenta chez les kabyles plantés sous un arbre (olivier pour les garçons, grenadier pour les filles). Ainsi, les rituels à des moments clés de l’existence accompagnent la protection de la personne. Mais dans la migration, cela se poursuit-il ?</a:t>
            </a:r>
          </a:p>
          <a:p>
            <a:endParaRPr lang="fr-FR" dirty="0"/>
          </a:p>
        </p:txBody>
      </p:sp>
    </p:spTree>
    <p:extLst>
      <p:ext uri="{BB962C8B-B14F-4D97-AF65-F5344CB8AC3E}">
        <p14:creationId xmlns:p14="http://schemas.microsoft.com/office/powerpoint/2010/main" val="258943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52500" y="1164430"/>
            <a:ext cx="10185400" cy="5693570"/>
          </a:xfrm>
          <a:prstGeom prst="rect">
            <a:avLst/>
          </a:prstGeom>
        </p:spPr>
      </p:pic>
    </p:spTree>
    <p:extLst>
      <p:ext uri="{BB962C8B-B14F-4D97-AF65-F5344CB8AC3E}">
        <p14:creationId xmlns:p14="http://schemas.microsoft.com/office/powerpoint/2010/main" val="258668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de la migration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Qu’est-ce que migrer ? </a:t>
            </a:r>
          </a:p>
          <a:p>
            <a:endParaRPr lang="fr-FR" dirty="0"/>
          </a:p>
          <a:p>
            <a:pPr marL="0" indent="0">
              <a:buNone/>
            </a:pPr>
            <a:r>
              <a:rPr lang="fr-FR" dirty="0" smtClean="0"/>
              <a:t>Dans l’article de Tobie Nathan et Marie-Rose Moro (« Ethnopsychiatrie de l’enfant »), la migration renvoie à deux notions :</a:t>
            </a:r>
          </a:p>
          <a:p>
            <a:pPr>
              <a:buFontTx/>
              <a:buChar char="-"/>
            </a:pPr>
            <a:r>
              <a:rPr lang="fr-FR" dirty="0" smtClean="0"/>
              <a:t>Le fait d’émigrer, c’est-à-dire « quitter, perdre l’enveloppe de lieux, de sons, d’odeurs, de sensations de toutes sortes qui constituent les premières empreintes sur lesquelles s’est établi le codage du fonctionnement psychique »</a:t>
            </a:r>
          </a:p>
          <a:p>
            <a:pPr>
              <a:buFontTx/>
              <a:buChar char="-"/>
            </a:pPr>
            <a:r>
              <a:rPr lang="fr-FR" dirty="0" smtClean="0"/>
              <a:t>Le fait d’immigrer, obligeant à « reconstruire seul, en l’espace de quelques années, ce que des générations ont lentement élaboré et transmis ».</a:t>
            </a:r>
          </a:p>
          <a:p>
            <a:pPr marL="0" indent="0">
              <a:buNone/>
            </a:pPr>
            <a:r>
              <a:rPr lang="fr-FR" dirty="0" smtClean="0"/>
              <a:t>Dans la migration, tous les repères liés à la tradition culturelle ne sont plus « nourris » aussi régulièrement par des offrandes (</a:t>
            </a:r>
            <a:r>
              <a:rPr lang="fr-FR" dirty="0" err="1" smtClean="0"/>
              <a:t>sadaka</a:t>
            </a:r>
            <a:r>
              <a:rPr lang="fr-FR" dirty="0" smtClean="0"/>
              <a:t> dans le monde musulman) et quand deux êtres se rencontrent, ils se référent à leur individualité et non à leur groupe d’appartenance.</a:t>
            </a:r>
          </a:p>
          <a:p>
            <a:pPr>
              <a:buFontTx/>
              <a:buChar char="-"/>
            </a:pPr>
            <a:endParaRPr lang="fr-FR" dirty="0" smtClean="0"/>
          </a:p>
          <a:p>
            <a:pPr>
              <a:buFontTx/>
              <a:buChar char="-"/>
            </a:pPr>
            <a:endParaRPr lang="fr-FR" dirty="0"/>
          </a:p>
          <a:p>
            <a:pPr>
              <a:buFontTx/>
              <a:buChar char="-"/>
            </a:pPr>
            <a:endParaRPr lang="fr-FR" dirty="0" smtClean="0"/>
          </a:p>
          <a:p>
            <a:pPr>
              <a:buFontTx/>
              <a:buChar char="-"/>
            </a:pPr>
            <a:endParaRPr lang="fr-FR" dirty="0" smtClean="0"/>
          </a:p>
          <a:p>
            <a:pPr>
              <a:buFontTx/>
              <a:buChar char="-"/>
            </a:pPr>
            <a:endParaRPr lang="fr-FR" dirty="0"/>
          </a:p>
        </p:txBody>
      </p:sp>
    </p:spTree>
    <p:extLst>
      <p:ext uri="{BB962C8B-B14F-4D97-AF65-F5344CB8AC3E}">
        <p14:creationId xmlns:p14="http://schemas.microsoft.com/office/powerpoint/2010/main" val="3426471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Parentalité dans la migration</a:t>
            </a:r>
            <a:endParaRPr lang="fr-FR" dirty="0"/>
          </a:p>
        </p:txBody>
      </p:sp>
      <p:sp>
        <p:nvSpPr>
          <p:cNvPr id="3" name="Espace réservé du contenu 2"/>
          <p:cNvSpPr>
            <a:spLocks noGrp="1"/>
          </p:cNvSpPr>
          <p:nvPr>
            <p:ph idx="1"/>
          </p:nvPr>
        </p:nvSpPr>
        <p:spPr/>
        <p:txBody>
          <a:bodyPr/>
          <a:lstStyle/>
          <a:p>
            <a:r>
              <a:rPr lang="fr-FR" dirty="0" smtClean="0"/>
              <a:t>Notion de vulnérabilité :</a:t>
            </a:r>
          </a:p>
          <a:p>
            <a:pPr marL="0" indent="0">
              <a:buNone/>
            </a:pPr>
            <a:r>
              <a:rPr lang="fr-FR" dirty="0" smtClean="0"/>
              <a:t>En s’appuyant sur l’article de Marie-Rose MORO intitulé « le corps des enfants est une fabrication psychique et culturelle »</a:t>
            </a:r>
          </a:p>
          <a:p>
            <a:pPr>
              <a:buFontTx/>
              <a:buChar char="-"/>
            </a:pPr>
            <a:r>
              <a:rPr lang="fr-FR" dirty="0" smtClean="0"/>
              <a:t>Selon certains auteurs, une première phase serait la phase post-natale quand le bébé et sa mère doivent s’adapter l’un à l’autre</a:t>
            </a:r>
          </a:p>
          <a:p>
            <a:pPr>
              <a:buFontTx/>
              <a:buChar char="-"/>
            </a:pPr>
            <a:r>
              <a:rPr lang="fr-FR" dirty="0" smtClean="0"/>
              <a:t>Une seconde phase se situerait au moment des grands apprentissages scolaires comme le calcul, la lecture et l’écriture, moment d’inscription de l’enfant dans la société d’accueil</a:t>
            </a:r>
          </a:p>
          <a:p>
            <a:pPr>
              <a:buFontTx/>
              <a:buChar char="-"/>
            </a:pPr>
            <a:r>
              <a:rPr lang="fr-FR" dirty="0" smtClean="0"/>
              <a:t>La troisième phase correspond à la période de l’adolescence réinterrogeant la filiation et les appartenances</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325014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Genèse de la vulnérabilité</a:t>
            </a:r>
            <a:endParaRPr lang="fr-FR" dirty="0"/>
          </a:p>
        </p:txBody>
      </p:sp>
      <p:sp>
        <p:nvSpPr>
          <p:cNvPr id="3" name="Espace réservé du contenu 2"/>
          <p:cNvSpPr>
            <a:spLocks noGrp="1"/>
          </p:cNvSpPr>
          <p:nvPr>
            <p:ph idx="1"/>
          </p:nvPr>
        </p:nvSpPr>
        <p:spPr>
          <a:xfrm>
            <a:off x="1154954" y="2282866"/>
            <a:ext cx="8825659" cy="3416300"/>
          </a:xfrm>
        </p:spPr>
        <p:txBody>
          <a:bodyPr>
            <a:normAutofit fontScale="85000" lnSpcReduction="10000"/>
          </a:bodyPr>
          <a:lstStyle/>
          <a:p>
            <a:r>
              <a:rPr lang="fr-FR" dirty="0" smtClean="0"/>
              <a:t>C’est lors des interactions précoces entre la mère et son enfant que se crée cette vulnérabilité : en effet apprendre à être une mère seule sans le soutien du groupe et les soins accordés lors de cette transition peut fragiliser le lien affectif.</a:t>
            </a:r>
          </a:p>
          <a:p>
            <a:r>
              <a:rPr lang="fr-FR" dirty="0" smtClean="0"/>
              <a:t>Lors des premiers échanges, le bébé va être imprégné des manières de faire de la mère (berceuses chantées dans la langue d’origine par le groupe des femmes, rythmes et odeurs spécifiques lors des massages ou techniques d’emmaillotage ou toute technique de soin spécifique au monde culturel du sujet… ) mais aussi les manières d’être, le rapport au monde.</a:t>
            </a:r>
          </a:p>
          <a:p>
            <a:r>
              <a:rPr lang="fr-FR" dirty="0" smtClean="0"/>
              <a:t>Dans la migration, la mère se confronte à deux tâches contradictoires :</a:t>
            </a:r>
          </a:p>
          <a:p>
            <a:pPr>
              <a:buFontTx/>
              <a:buChar char="-"/>
            </a:pPr>
            <a:r>
              <a:rPr lang="fr-FR" dirty="0" smtClean="0"/>
              <a:t>Protéger son enfant</a:t>
            </a:r>
          </a:p>
          <a:p>
            <a:pPr>
              <a:buFontTx/>
              <a:buChar char="-"/>
            </a:pPr>
            <a:r>
              <a:rPr lang="fr-FR" dirty="0" smtClean="0"/>
              <a:t>Le préparer au monde extérieur dont elle ne connaît pas les logiques de pensée</a:t>
            </a:r>
          </a:p>
          <a:p>
            <a:pPr marL="0" indent="0">
              <a:buNone/>
            </a:pPr>
            <a:r>
              <a:rPr lang="fr-FR" dirty="0" smtClean="0"/>
              <a:t>Les parents ont donc parfois du mal à apprendre le « monde à petite dose » d’où le risque d’une rencontre de manière traumatique et de clivage. (Notion d’ « enfant exposé ») </a:t>
            </a:r>
            <a:endParaRPr lang="fr-FR" dirty="0"/>
          </a:p>
        </p:txBody>
      </p:sp>
    </p:spTree>
    <p:extLst>
      <p:ext uri="{BB962C8B-B14F-4D97-AF65-F5344CB8AC3E}">
        <p14:creationId xmlns:p14="http://schemas.microsoft.com/office/powerpoint/2010/main" val="50278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5043" y="1769423"/>
            <a:ext cx="9690265" cy="4801314"/>
          </a:xfrm>
          <a:prstGeom prst="rect">
            <a:avLst/>
          </a:prstGeom>
          <a:noFill/>
        </p:spPr>
        <p:txBody>
          <a:bodyPr wrap="square" rtlCol="0">
            <a:spAutoFit/>
          </a:bodyPr>
          <a:lstStyle/>
          <a:p>
            <a:r>
              <a:rPr lang="fr-FR" dirty="0" smtClean="0"/>
              <a:t>Chez un enfant vulnérable, une variation interne ou externe peut entraîner un dysfonctionnement important voire une souffrance, un arrêt ou une inhibition selon l’auteur. C’est un enfant qui présente « une moindre résistance aux nuisances et aux agressions » d’après </a:t>
            </a:r>
            <a:r>
              <a:rPr lang="fr-FR" dirty="0" err="1" smtClean="0"/>
              <a:t>Towkiewicz</a:t>
            </a:r>
            <a:r>
              <a:rPr lang="fr-FR" dirty="0" smtClean="0"/>
              <a:t> et Manciaux. </a:t>
            </a:r>
          </a:p>
          <a:p>
            <a:endParaRPr lang="fr-FR" dirty="0"/>
          </a:p>
          <a:p>
            <a:r>
              <a:rPr lang="fr-FR" dirty="0" smtClean="0"/>
              <a:t>Néanmoins dans les mondes traditionnels, les passages clés se font sous forme initiatique, confrontant le jeune à une mise en danger mais le groupe culturel est présent et favorise une métamorphose en profondeur du sujet afin d’accéder à un nouveau statut social. </a:t>
            </a:r>
          </a:p>
          <a:p>
            <a:r>
              <a:rPr lang="fr-FR" dirty="0" smtClean="0"/>
              <a:t>C’est ainsi que la confrontation à la mort a fonction de renaissance semblable au cycle de la nature contrairement au traumatisme qui laisse en suspens.</a:t>
            </a:r>
          </a:p>
          <a:p>
            <a:r>
              <a:rPr lang="fr-FR" dirty="0" smtClean="0"/>
              <a:t>On parle de rite de passage car il marque une étape dans la vie d’un individu.</a:t>
            </a:r>
          </a:p>
          <a:p>
            <a:r>
              <a:rPr lang="fr-FR" dirty="0" smtClean="0"/>
              <a:t>D’après Van </a:t>
            </a:r>
            <a:r>
              <a:rPr lang="fr-FR" dirty="0" err="1" smtClean="0"/>
              <a:t>Gennep</a:t>
            </a:r>
            <a:r>
              <a:rPr lang="fr-FR" dirty="0" smtClean="0"/>
              <a:t>, on observe trois étapes :</a:t>
            </a:r>
          </a:p>
          <a:p>
            <a:pPr marL="285750" indent="-285750">
              <a:buFontTx/>
              <a:buChar char="-"/>
            </a:pPr>
            <a:r>
              <a:rPr lang="fr-FR" dirty="0" smtClean="0"/>
              <a:t>La séparation ou isolement du groupe (mort symbolique)</a:t>
            </a:r>
          </a:p>
          <a:p>
            <a:pPr marL="285750" indent="-285750">
              <a:buFontTx/>
              <a:buChar char="-"/>
            </a:pPr>
            <a:r>
              <a:rPr lang="fr-FR" dirty="0" smtClean="0"/>
              <a:t>Une phase de marginalisation ou </a:t>
            </a:r>
            <a:r>
              <a:rPr lang="fr-FR" dirty="0" err="1" smtClean="0"/>
              <a:t>liminarité</a:t>
            </a:r>
            <a:r>
              <a:rPr lang="fr-FR" dirty="0" smtClean="0"/>
              <a:t> avec des rites d’inversion (gestation)</a:t>
            </a:r>
          </a:p>
          <a:p>
            <a:pPr marL="285750" indent="-285750">
              <a:buFontTx/>
              <a:buChar char="-"/>
            </a:pPr>
            <a:r>
              <a:rPr lang="fr-FR" dirty="0" smtClean="0"/>
              <a:t>L’agrégation ou la phase de réintégration dans le groupe (renaissance symbolique)</a:t>
            </a:r>
            <a:endParaRPr lang="fr-FR" dirty="0"/>
          </a:p>
        </p:txBody>
      </p:sp>
    </p:spTree>
    <p:extLst>
      <p:ext uri="{BB962C8B-B14F-4D97-AF65-F5344CB8AC3E}">
        <p14:creationId xmlns:p14="http://schemas.microsoft.com/office/powerpoint/2010/main" val="275341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Cousinage à plaisanterie. Spécificité du monde de l’Afrique de l’Ouest</a:t>
            </a:r>
            <a:endParaRPr lang="fr-FR" dirty="0"/>
          </a:p>
        </p:txBody>
      </p:sp>
      <p:sp>
        <p:nvSpPr>
          <p:cNvPr id="3" name="Espace réservé du contenu 2"/>
          <p:cNvSpPr>
            <a:spLocks noGrp="1"/>
          </p:cNvSpPr>
          <p:nvPr>
            <p:ph idx="1"/>
          </p:nvPr>
        </p:nvSpPr>
        <p:spPr/>
        <p:txBody>
          <a:bodyPr>
            <a:normAutofit fontScale="92500"/>
          </a:bodyPr>
          <a:lstStyle/>
          <a:p>
            <a:r>
              <a:rPr lang="fr-FR" dirty="0" smtClean="0"/>
              <a:t>Au Mali, le « </a:t>
            </a:r>
            <a:r>
              <a:rPr lang="fr-FR" dirty="0" err="1" smtClean="0"/>
              <a:t>Sanankunya</a:t>
            </a:r>
            <a:r>
              <a:rPr lang="fr-FR" dirty="0" smtClean="0"/>
              <a:t> » permet de régler les conflits. Cela remonte au monde Manding (Roi </a:t>
            </a:r>
            <a:r>
              <a:rPr lang="fr-FR" dirty="0" err="1" smtClean="0"/>
              <a:t>Soundiata</a:t>
            </a:r>
            <a:r>
              <a:rPr lang="fr-FR" dirty="0" smtClean="0"/>
              <a:t> Keita). </a:t>
            </a:r>
          </a:p>
          <a:p>
            <a:r>
              <a:rPr lang="fr-FR" dirty="0" smtClean="0"/>
              <a:t>Cela est lié aux patronymes ou entre groupes ethniques. Par exemple, entre les Traore et les Diarra, il y ce lien ainsi qu’entre les dogons et les Bozos…</a:t>
            </a:r>
          </a:p>
          <a:p>
            <a:r>
              <a:rPr lang="fr-FR" dirty="0" smtClean="0"/>
              <a:t>C’est une manière de se vanner mutuellement, de limiter des frictions, des fâcheries comme par lors d’un accrochage en voiture, évitant que le ton monte…</a:t>
            </a:r>
          </a:p>
          <a:p>
            <a:r>
              <a:rPr lang="fr-FR" dirty="0" smtClean="0"/>
              <a:t>Le cousinage à plaisanterie est un garde-fou pour la société, amenant à une maîtrise de soi, de rhétorique, de dépassement de soi, de bonne humeur. </a:t>
            </a:r>
          </a:p>
          <a:p>
            <a:r>
              <a:rPr lang="fr-FR" dirty="0" smtClean="0"/>
              <a:t>Par ce biais, on peut obtenir ce qu’on ne pourrait obtenir par d’autres biais. </a:t>
            </a:r>
            <a:endParaRPr lang="fr-FR" dirty="0"/>
          </a:p>
        </p:txBody>
      </p:sp>
    </p:spTree>
    <p:extLst>
      <p:ext uri="{BB962C8B-B14F-4D97-AF65-F5344CB8AC3E}">
        <p14:creationId xmlns:p14="http://schemas.microsoft.com/office/powerpoint/2010/main" val="4120934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de l’ethnopsychiatrie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Apports de </a:t>
            </a:r>
            <a:r>
              <a:rPr lang="fr-FR" b="1" dirty="0" smtClean="0"/>
              <a:t>Georges DEVEREUX </a:t>
            </a:r>
            <a:r>
              <a:rPr lang="fr-FR" dirty="0" smtClean="0"/>
              <a:t>(1908-1985) :</a:t>
            </a:r>
          </a:p>
          <a:p>
            <a:pPr marL="0" indent="0">
              <a:buNone/>
            </a:pPr>
            <a:r>
              <a:rPr lang="fr-FR" dirty="0" smtClean="0"/>
              <a:t>Devereux est considéré comme le fondateur de la discipline de l’ethnopsychiatrie. Il a enseigné cette discipline à l’Ecole des Hautes études en sciences sociales de 1964 à 1978. C’est le seul moment où cette discipline jouit d’une reconnaissance universitaire. </a:t>
            </a:r>
          </a:p>
          <a:p>
            <a:pPr marL="0" indent="0">
              <a:buNone/>
            </a:pPr>
            <a:r>
              <a:rPr lang="fr-FR" dirty="0" smtClean="0"/>
              <a:t>Selon Georges Devereux, la culture prescrirait à ses membres la bonne manière d’être fou (ou de tomber malade) et il serait ainsi impossible d’universaliser l’approche des maladies et des désordres psychiques. </a:t>
            </a:r>
          </a:p>
          <a:p>
            <a:pPr marL="0" indent="0">
              <a:buNone/>
            </a:pPr>
            <a:r>
              <a:rPr lang="fr-FR" dirty="0" smtClean="0"/>
              <a:t>Pour lui, il n’y a pas de peuple sans « ethnopsychiatrie », de peuple sans son propre repérage de désordres ainsi que ses propres modalités de prise en charge.</a:t>
            </a:r>
          </a:p>
          <a:p>
            <a:pPr marL="0" indent="0">
              <a:buNone/>
            </a:pPr>
            <a:r>
              <a:rPr lang="fr-FR" dirty="0" smtClean="0"/>
              <a:t>C’est notamment auprès des Indiens Mohave de Californie qu’il fait cette recherche qu’on trouve dans son ouvrage intitulé « Ethnopsychiatrie des Indiens Mohave ».</a:t>
            </a:r>
          </a:p>
          <a:p>
            <a:pPr marL="0" indent="0">
              <a:buNone/>
            </a:pPr>
            <a:r>
              <a:rPr lang="fr-FR" dirty="0" smtClean="0"/>
              <a:t>Dans le film « </a:t>
            </a:r>
            <a:r>
              <a:rPr lang="fr-FR" dirty="0" err="1" smtClean="0"/>
              <a:t>Jimmy.P</a:t>
            </a:r>
            <a:r>
              <a:rPr lang="fr-FR" dirty="0" smtClean="0"/>
              <a:t> » de </a:t>
            </a:r>
            <a:r>
              <a:rPr lang="fr-FR" dirty="0" err="1" smtClean="0"/>
              <a:t>Desplechin</a:t>
            </a:r>
            <a:r>
              <a:rPr lang="fr-FR" dirty="0" smtClean="0"/>
              <a:t>, était abordé le parcours de Georges Devereux et son accompagnement thérapeutique d’un patient indien d’Amérique du Nord.</a:t>
            </a:r>
            <a:endParaRPr lang="fr-FR" dirty="0"/>
          </a:p>
          <a:p>
            <a:pPr marL="0" indent="0">
              <a:buNone/>
            </a:pPr>
            <a:endParaRPr lang="fr-FR" dirty="0" smtClean="0"/>
          </a:p>
          <a:p>
            <a:endParaRPr lang="fr-FR" dirty="0"/>
          </a:p>
        </p:txBody>
      </p:sp>
    </p:spTree>
    <p:extLst>
      <p:ext uri="{BB962C8B-B14F-4D97-AF65-F5344CB8AC3E}">
        <p14:creationId xmlns:p14="http://schemas.microsoft.com/office/powerpoint/2010/main" val="3478592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de </a:t>
            </a:r>
            <a:r>
              <a:rPr lang="fr-FR" dirty="0" err="1" smtClean="0"/>
              <a:t>proxémie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Dans le livre « la dimension cachée » d’Edward Hall, anthropologue américain, il fait part de ses observations sur les interactions entre individus constatant que les distances sont différentes d’une culture à l’autre. </a:t>
            </a:r>
          </a:p>
          <a:p>
            <a:r>
              <a:rPr lang="fr-FR" dirty="0" smtClean="0"/>
              <a:t>Ainsi en Afrique, le contact physique est fréquent à l’opposé des pays nordiques et du Japon. D’où l’importance de le prendre en compte dans le domaine de l’architecture et par les designers dans des lieux publics.</a:t>
            </a:r>
          </a:p>
          <a:p>
            <a:r>
              <a:rPr lang="fr-FR" dirty="0" smtClean="0"/>
              <a:t>Il parle de quatre distances:</a:t>
            </a:r>
          </a:p>
          <a:p>
            <a:pPr>
              <a:buFontTx/>
              <a:buChar char="-"/>
            </a:pPr>
            <a:r>
              <a:rPr lang="fr-FR" dirty="0" smtClean="0"/>
              <a:t>La distance intime</a:t>
            </a:r>
          </a:p>
          <a:p>
            <a:pPr>
              <a:buFontTx/>
              <a:buChar char="-"/>
            </a:pPr>
            <a:r>
              <a:rPr lang="fr-FR" dirty="0" smtClean="0"/>
              <a:t>La distance personnelle</a:t>
            </a:r>
          </a:p>
          <a:p>
            <a:pPr>
              <a:buFontTx/>
              <a:buChar char="-"/>
            </a:pPr>
            <a:r>
              <a:rPr lang="fr-FR" dirty="0" smtClean="0"/>
              <a:t>La distance sociale</a:t>
            </a:r>
          </a:p>
          <a:p>
            <a:pPr>
              <a:buFontTx/>
              <a:buChar char="-"/>
            </a:pPr>
            <a:r>
              <a:rPr lang="fr-FR" dirty="0" smtClean="0"/>
              <a:t>La distance publique </a:t>
            </a:r>
          </a:p>
          <a:p>
            <a:pPr>
              <a:buFontTx/>
              <a:buChar char="-"/>
            </a:pPr>
            <a:endParaRPr lang="fr-FR" dirty="0" smtClean="0"/>
          </a:p>
          <a:p>
            <a:pPr marL="0" indent="0">
              <a:buNone/>
            </a:pPr>
            <a:r>
              <a:rPr lang="fr-FR" dirty="0" smtClean="0"/>
              <a:t>Importance de prendre en considération la médiation culturelle (Wikipédia)</a:t>
            </a:r>
            <a:endParaRPr lang="fr-FR" dirty="0"/>
          </a:p>
        </p:txBody>
      </p:sp>
    </p:spTree>
    <p:extLst>
      <p:ext uri="{BB962C8B-B14F-4D97-AF65-F5344CB8AC3E}">
        <p14:creationId xmlns:p14="http://schemas.microsoft.com/office/powerpoint/2010/main" val="1867754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9660" y="1333361"/>
            <a:ext cx="11463395" cy="5078313"/>
          </a:xfrm>
          <a:prstGeom prst="rect">
            <a:avLst/>
          </a:prstGeom>
          <a:noFill/>
        </p:spPr>
        <p:txBody>
          <a:bodyPr wrap="none" rtlCol="0">
            <a:spAutoFit/>
          </a:bodyPr>
          <a:lstStyle/>
          <a:p>
            <a:r>
              <a:rPr lang="fr-FR" dirty="0" smtClean="0"/>
              <a:t>Ces éléments se référant à la </a:t>
            </a:r>
            <a:r>
              <a:rPr lang="fr-FR" dirty="0" err="1" smtClean="0"/>
              <a:t>proxémie</a:t>
            </a:r>
            <a:r>
              <a:rPr lang="fr-FR" dirty="0" smtClean="0"/>
              <a:t> sont à prendre en considération quand on reçoit une famille </a:t>
            </a:r>
          </a:p>
          <a:p>
            <a:r>
              <a:rPr lang="fr-FR" dirty="0" smtClean="0"/>
              <a:t>notamment en ce qui concerne les codes de respect :</a:t>
            </a:r>
          </a:p>
          <a:p>
            <a:endParaRPr lang="fr-FR" dirty="0" smtClean="0"/>
          </a:p>
          <a:p>
            <a:pPr marL="285750" indent="-285750">
              <a:buFontTx/>
              <a:buChar char="-"/>
            </a:pPr>
            <a:r>
              <a:rPr lang="fr-FR" dirty="0" smtClean="0"/>
              <a:t>Le regard</a:t>
            </a:r>
          </a:p>
          <a:p>
            <a:pPr marL="285750" indent="-285750">
              <a:buFontTx/>
              <a:buChar char="-"/>
            </a:pPr>
            <a:endParaRPr lang="fr-FR" dirty="0" smtClean="0"/>
          </a:p>
          <a:p>
            <a:pPr marL="285750" indent="-285750">
              <a:buFontTx/>
              <a:buChar char="-"/>
            </a:pPr>
            <a:r>
              <a:rPr lang="fr-FR" dirty="0" smtClean="0"/>
              <a:t>Les mimiques : par exemple les mouvements de la tête en Inde</a:t>
            </a:r>
          </a:p>
          <a:p>
            <a:endParaRPr lang="fr-FR" dirty="0" smtClean="0"/>
          </a:p>
          <a:p>
            <a:pPr marL="285750" indent="-285750">
              <a:buFontTx/>
              <a:buChar char="-"/>
            </a:pPr>
            <a:r>
              <a:rPr lang="fr-FR" dirty="0" smtClean="0"/>
              <a:t>La distance adéquate et le positionnement</a:t>
            </a:r>
          </a:p>
          <a:p>
            <a:r>
              <a:rPr lang="fr-FR" dirty="0" smtClean="0"/>
              <a:t>     Comme on voit souvent dans les lieux publics, deux hommes africains ont plutôt tendance </a:t>
            </a:r>
          </a:p>
          <a:p>
            <a:r>
              <a:rPr lang="fr-FR" dirty="0"/>
              <a:t> </a:t>
            </a:r>
            <a:r>
              <a:rPr lang="fr-FR" dirty="0" smtClean="0"/>
              <a:t>    à se parler côte à côte sans forcement se regarder. </a:t>
            </a:r>
          </a:p>
          <a:p>
            <a:r>
              <a:rPr lang="fr-FR" dirty="0"/>
              <a:t> </a:t>
            </a:r>
            <a:r>
              <a:rPr lang="fr-FR" dirty="0" smtClean="0"/>
              <a:t>    Quand </a:t>
            </a:r>
            <a:r>
              <a:rPr lang="fr-FR" dirty="0"/>
              <a:t>on est un thérapeute femme, recevoir en entretien un père seul peut être </a:t>
            </a:r>
          </a:p>
          <a:p>
            <a:r>
              <a:rPr lang="fr-FR" dirty="0"/>
              <a:t>     compliqué. En Afrique, un espace est rarement clos au risque d’imaginer des mauvaises </a:t>
            </a:r>
          </a:p>
          <a:p>
            <a:r>
              <a:rPr lang="fr-FR" dirty="0"/>
              <a:t>     intentions quand deux êtres se retrouvent en huis clos, à moins que ce ne soit un </a:t>
            </a:r>
            <a:r>
              <a:rPr lang="fr-FR" dirty="0" smtClean="0"/>
              <a:t>couple. </a:t>
            </a:r>
          </a:p>
          <a:p>
            <a:endParaRPr lang="fr-FR" dirty="0" smtClean="0"/>
          </a:p>
          <a:p>
            <a:pPr marL="285750" indent="-285750">
              <a:buFontTx/>
              <a:buChar char="-"/>
            </a:pPr>
            <a:r>
              <a:rPr lang="fr-FR" dirty="0" smtClean="0"/>
              <a:t>Mais aussi les salutations comme en Afrique qui créent des liens de familiarité dans les relations</a:t>
            </a:r>
          </a:p>
          <a:p>
            <a:r>
              <a:rPr lang="fr-FR" dirty="0"/>
              <a:t> </a:t>
            </a:r>
            <a:r>
              <a:rPr lang="fr-FR" dirty="0" smtClean="0"/>
              <a:t>    individuelles…</a:t>
            </a:r>
          </a:p>
          <a:p>
            <a:endParaRPr lang="fr-FR" dirty="0"/>
          </a:p>
          <a:p>
            <a:r>
              <a:rPr lang="fr-FR" dirty="0" smtClean="0"/>
              <a:t>Ces conceptions interrogent nos propres références corporelles qui nous ont marqué culturellement. </a:t>
            </a:r>
            <a:endParaRPr lang="fr-FR" dirty="0"/>
          </a:p>
        </p:txBody>
      </p:sp>
    </p:spTree>
    <p:extLst>
      <p:ext uri="{BB962C8B-B14F-4D97-AF65-F5344CB8AC3E}">
        <p14:creationId xmlns:p14="http://schemas.microsoft.com/office/powerpoint/2010/main" val="3623279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Situations cliniques</a:t>
            </a:r>
            <a:endParaRPr lang="fr-FR" dirty="0"/>
          </a:p>
        </p:txBody>
      </p:sp>
      <p:sp>
        <p:nvSpPr>
          <p:cNvPr id="3" name="Espace réservé du contenu 2"/>
          <p:cNvSpPr>
            <a:spLocks noGrp="1"/>
          </p:cNvSpPr>
          <p:nvPr>
            <p:ph idx="1"/>
          </p:nvPr>
        </p:nvSpPr>
        <p:spPr/>
        <p:txBody>
          <a:bodyPr/>
          <a:lstStyle/>
          <a:p>
            <a:pPr marL="0" indent="0">
              <a:buNone/>
            </a:pPr>
            <a:r>
              <a:rPr lang="fr-FR" dirty="0" smtClean="0"/>
              <a:t>     Situation 1- Rachida - Petite fille tunisienne perdue entre deux mondes </a:t>
            </a:r>
          </a:p>
          <a:p>
            <a:pPr marL="0" indent="0">
              <a:buNone/>
            </a:pPr>
            <a:r>
              <a:rPr lang="fr-FR" dirty="0"/>
              <a:t> </a:t>
            </a:r>
            <a:r>
              <a:rPr lang="fr-FR" dirty="0" smtClean="0"/>
              <a:t>    Situation 2- William - Garçon de père ivoirien en quête de transmission</a:t>
            </a:r>
          </a:p>
          <a:p>
            <a:pPr marL="0" indent="0">
              <a:buNone/>
            </a:pPr>
            <a:r>
              <a:rPr lang="fr-FR" dirty="0" smtClean="0"/>
              <a:t>     Situation 3- Mohamed - Jeune marocain aux codes de respect différents</a:t>
            </a:r>
          </a:p>
          <a:p>
            <a:pPr marL="0" indent="0">
              <a:buNone/>
            </a:pPr>
            <a:endParaRPr lang="fr-FR" dirty="0"/>
          </a:p>
        </p:txBody>
      </p:sp>
    </p:spTree>
    <p:extLst>
      <p:ext uri="{BB962C8B-B14F-4D97-AF65-F5344CB8AC3E}">
        <p14:creationId xmlns:p14="http://schemas.microsoft.com/office/powerpoint/2010/main" val="1052518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Actions thérapeutiques et limites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Dans une consultation pour enfants et adolescents, la référence de la folie est présente pour ces populations et ne facilite pas l’alliance thérapeutique.</a:t>
            </a:r>
          </a:p>
          <a:p>
            <a:r>
              <a:rPr lang="fr-FR" dirty="0" smtClean="0"/>
              <a:t>Cadre thérapeutique : mon approche thérapeutique bien qu’imprégnée par ces connaissances n’a pas le cadre adéquat sachant qu’il y a nécessité de travailler en groupe et notamment avec des médiateurs </a:t>
            </a:r>
            <a:r>
              <a:rPr lang="fr-FR" dirty="0" err="1" smtClean="0"/>
              <a:t>ethnocliniciens</a:t>
            </a:r>
            <a:r>
              <a:rPr lang="fr-FR" dirty="0" smtClean="0"/>
              <a:t> ayant une connaissance profonde du monde culturel de la famille</a:t>
            </a:r>
          </a:p>
          <a:p>
            <a:r>
              <a:rPr lang="fr-FR" dirty="0" smtClean="0"/>
              <a:t>Partenariat dans le cadre de la réussite éducative avec des psychologues formés à l’approche </a:t>
            </a:r>
            <a:r>
              <a:rPr lang="fr-FR" dirty="0" err="1" smtClean="0"/>
              <a:t>ethnopsychiatrique</a:t>
            </a:r>
            <a:r>
              <a:rPr lang="fr-FR" dirty="0" smtClean="0"/>
              <a:t>. Grâce à eux et surtout mon collègue maghrébin, il parle dans la langue et facilite l’accès à la représentation du monde du sujet</a:t>
            </a:r>
          </a:p>
          <a:p>
            <a:r>
              <a:rPr lang="fr-FR" dirty="0" smtClean="0"/>
              <a:t>Faciliter le lien entre les structures et créer des ponts entre les mondes de soin occidental et traditionnel afin de redonner une participation active à la famille</a:t>
            </a:r>
          </a:p>
          <a:p>
            <a:r>
              <a:rPr lang="fr-FR" dirty="0" smtClean="0"/>
              <a:t>Quand la transmission de génération en génération ne se fait plus, quels cadres pourraient favoriser ce retour à la source pour se réinscrire dans sa lignée ?</a:t>
            </a:r>
            <a:endParaRPr lang="fr-FR" dirty="0"/>
          </a:p>
        </p:txBody>
      </p:sp>
    </p:spTree>
    <p:extLst>
      <p:ext uri="{BB962C8B-B14F-4D97-AF65-F5344CB8AC3E}">
        <p14:creationId xmlns:p14="http://schemas.microsoft.com/office/powerpoint/2010/main" val="1125003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1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livres et polars de Tobie NATHAN:</a:t>
            </a:r>
          </a:p>
          <a:p>
            <a:pPr>
              <a:buFontTx/>
              <a:buChar char="-"/>
            </a:pPr>
            <a:r>
              <a:rPr lang="fr-FR" dirty="0" smtClean="0"/>
              <a:t>Et Isabelle STENGERS « Médecins et sorciers » La Découverte, 2012</a:t>
            </a:r>
          </a:p>
          <a:p>
            <a:pPr>
              <a:buFontTx/>
              <a:buChar char="-"/>
            </a:pPr>
            <a:r>
              <a:rPr lang="fr-FR" dirty="0" smtClean="0"/>
              <a:t>« La Folie des autres. Traité d’ethnopsychiatrie clinique » Paris, </a:t>
            </a:r>
            <a:r>
              <a:rPr lang="fr-FR" dirty="0" err="1" smtClean="0"/>
              <a:t>Dunod</a:t>
            </a:r>
            <a:r>
              <a:rPr lang="fr-FR" dirty="0"/>
              <a:t> </a:t>
            </a:r>
            <a:r>
              <a:rPr lang="fr-FR" dirty="0" smtClean="0"/>
              <a:t>;1986.</a:t>
            </a:r>
          </a:p>
          <a:p>
            <a:pPr>
              <a:buFontTx/>
              <a:buChar char="-"/>
            </a:pPr>
            <a:r>
              <a:rPr lang="fr-FR" dirty="0" smtClean="0"/>
              <a:t>«  Fier de n’avoir ni pays, ni amis, quelle sottise c’était… » Grenoble, La Pensée </a:t>
            </a:r>
          </a:p>
          <a:p>
            <a:pPr>
              <a:buFontTx/>
              <a:buChar char="-"/>
            </a:pPr>
            <a:r>
              <a:rPr lang="fr-FR" dirty="0" smtClean="0"/>
              <a:t>sauvage, 1993 </a:t>
            </a:r>
          </a:p>
          <a:p>
            <a:pPr>
              <a:buFontTx/>
              <a:buChar char="-"/>
            </a:pPr>
            <a:r>
              <a:rPr lang="fr-FR" dirty="0" smtClean="0"/>
              <a:t>« Ethno-Roman » (sur son parcours personnel), Editions Grasset, 2012</a:t>
            </a:r>
          </a:p>
          <a:p>
            <a:pPr>
              <a:buFontTx/>
              <a:buChar char="-"/>
            </a:pPr>
            <a:r>
              <a:rPr lang="fr-FR" dirty="0" smtClean="0"/>
              <a:t>« Les nuits de Patience » (Roman), Rivages, 2013</a:t>
            </a:r>
          </a:p>
          <a:p>
            <a:pPr>
              <a:buFontTx/>
              <a:buChar char="-"/>
            </a:pPr>
            <a:r>
              <a:rPr lang="fr-FR" dirty="0" smtClean="0"/>
              <a:t>« </a:t>
            </a:r>
            <a:r>
              <a:rPr lang="fr-FR" dirty="0" err="1" smtClean="0"/>
              <a:t>Saraka</a:t>
            </a:r>
            <a:r>
              <a:rPr lang="fr-FR" dirty="0" smtClean="0"/>
              <a:t> Bo » (Roman), Rivages, 1993</a:t>
            </a:r>
          </a:p>
          <a:p>
            <a:pPr>
              <a:buFontTx/>
              <a:buChar char="-"/>
            </a:pPr>
            <a:r>
              <a:rPr lang="fr-FR" dirty="0" smtClean="0"/>
              <a:t>Sur son blog : conférence de Saint-Denis Ethnopsychiatrie1-2-3</a:t>
            </a:r>
          </a:p>
          <a:p>
            <a:pPr marL="0" indent="0">
              <a:buNone/>
            </a:pPr>
            <a:r>
              <a:rPr lang="fr-FR" dirty="0" smtClean="0"/>
              <a:t> </a:t>
            </a:r>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38158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Bibliographie 2</a:t>
            </a:r>
            <a:endParaRPr lang="fr-FR" dirty="0"/>
          </a:p>
        </p:txBody>
      </p:sp>
      <p:sp>
        <p:nvSpPr>
          <p:cNvPr id="3" name="Espace réservé du contenu 2"/>
          <p:cNvSpPr>
            <a:spLocks noGrp="1"/>
          </p:cNvSpPr>
          <p:nvPr>
            <p:ph idx="1"/>
          </p:nvPr>
        </p:nvSpPr>
        <p:spPr/>
        <p:txBody>
          <a:bodyPr/>
          <a:lstStyle/>
          <a:p>
            <a:r>
              <a:rPr lang="fr-FR" dirty="0" smtClean="0"/>
              <a:t>Les ouvrages de Marie-Rose MORO et ses articles :</a:t>
            </a:r>
          </a:p>
          <a:p>
            <a:pPr marL="0" indent="0">
              <a:buNone/>
            </a:pPr>
            <a:r>
              <a:rPr lang="fr-FR" dirty="0" smtClean="0"/>
              <a:t>-  « Parents en exil. Psychopathologie et migration. Paris, PUF, 1994.</a:t>
            </a:r>
          </a:p>
          <a:p>
            <a:pPr marL="0" indent="0">
              <a:buNone/>
            </a:pPr>
            <a:r>
              <a:rPr lang="fr-FR" dirty="0" smtClean="0"/>
              <a:t>- « Aimer ses enfants d’ici et d’ailleurs. Histoires transculturelles. Paris, Odile Jacob, 2007</a:t>
            </a:r>
          </a:p>
          <a:p>
            <a:pPr>
              <a:buFontTx/>
              <a:buChar char="-"/>
            </a:pPr>
            <a:r>
              <a:rPr lang="fr-FR" dirty="0" smtClean="0"/>
              <a:t>Et Tobie NATHAN « Ethnopsychiatrie de l’enfant » in Nouveau traité de psychiatrie de l’enfant et de l’adolescent Volume 1, 423-446, Paris, PUF, 2004</a:t>
            </a:r>
          </a:p>
          <a:p>
            <a:pPr>
              <a:buFontTx/>
              <a:buChar char="-"/>
            </a:pPr>
            <a:r>
              <a:rPr lang="fr-FR" dirty="0" smtClean="0"/>
              <a:t>« Le corps des enfants est une fabrication psychique et culturelle »</a:t>
            </a:r>
            <a:endParaRPr lang="fr-FR" dirty="0"/>
          </a:p>
        </p:txBody>
      </p:sp>
    </p:spTree>
    <p:extLst>
      <p:ext uri="{BB962C8B-B14F-4D97-AF65-F5344CB8AC3E}">
        <p14:creationId xmlns:p14="http://schemas.microsoft.com/office/powerpoint/2010/main" val="4205767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3</a:t>
            </a:r>
            <a:endParaRPr lang="fr-FR" dirty="0"/>
          </a:p>
        </p:txBody>
      </p:sp>
      <p:sp>
        <p:nvSpPr>
          <p:cNvPr id="4" name="ZoneTexte 3"/>
          <p:cNvSpPr txBox="1"/>
          <p:nvPr/>
        </p:nvSpPr>
        <p:spPr>
          <a:xfrm>
            <a:off x="581891" y="2056686"/>
            <a:ext cx="11985712" cy="4801314"/>
          </a:xfrm>
          <a:prstGeom prst="rect">
            <a:avLst/>
          </a:prstGeom>
          <a:noFill/>
        </p:spPr>
        <p:txBody>
          <a:bodyPr wrap="square" rtlCol="0">
            <a:spAutoFit/>
          </a:bodyPr>
          <a:lstStyle/>
          <a:p>
            <a:endParaRPr lang="fr-FR" dirty="0" smtClean="0"/>
          </a:p>
          <a:p>
            <a:pPr marL="285750" indent="-285750">
              <a:buFontTx/>
              <a:buChar char="-"/>
            </a:pPr>
            <a:endParaRPr lang="fr-FR" dirty="0"/>
          </a:p>
          <a:p>
            <a:pPr marL="285750" indent="-285750">
              <a:buFontTx/>
              <a:buChar char="-"/>
            </a:pPr>
            <a:r>
              <a:rPr lang="fr-FR" dirty="0" smtClean="0"/>
              <a:t>Ouvrages généralistes : </a:t>
            </a:r>
          </a:p>
          <a:p>
            <a:r>
              <a:rPr lang="fr-FR" dirty="0"/>
              <a:t> </a:t>
            </a:r>
            <a:r>
              <a:rPr lang="fr-FR" dirty="0" smtClean="0"/>
              <a:t>    « Dictionnaire des peuples. Sociétés d’Afrique, d’Amérique, d’Asie et d’</a:t>
            </a:r>
          </a:p>
          <a:p>
            <a:r>
              <a:rPr lang="fr-FR" dirty="0" smtClean="0"/>
              <a:t>     Océanie » </a:t>
            </a:r>
            <a:r>
              <a:rPr lang="fr-FR" dirty="0"/>
              <a:t>d</a:t>
            </a:r>
            <a:r>
              <a:rPr lang="fr-FR" dirty="0" smtClean="0"/>
              <a:t>e Jean-Christophe TAMISIER, Larousse,1998</a:t>
            </a:r>
          </a:p>
          <a:p>
            <a:r>
              <a:rPr lang="fr-FR" dirty="0"/>
              <a:t> </a:t>
            </a:r>
            <a:r>
              <a:rPr lang="fr-FR" dirty="0" smtClean="0"/>
              <a:t>    « Médecines du monde. Histoire et pratiques des médecines traditionnelles » de Claudine BRELET, </a:t>
            </a:r>
          </a:p>
          <a:p>
            <a:r>
              <a:rPr lang="fr-FR" dirty="0"/>
              <a:t> </a:t>
            </a:r>
            <a:r>
              <a:rPr lang="fr-FR" dirty="0" smtClean="0"/>
              <a:t>    Paris, Robert Laffont, 2002 </a:t>
            </a:r>
          </a:p>
          <a:p>
            <a:r>
              <a:rPr lang="fr-FR" dirty="0"/>
              <a:t> </a:t>
            </a:r>
            <a:r>
              <a:rPr lang="fr-FR" dirty="0" smtClean="0"/>
              <a:t>    </a:t>
            </a:r>
            <a:endParaRPr lang="fr-FR" dirty="0"/>
          </a:p>
          <a:p>
            <a:pPr marL="285750" indent="-285750">
              <a:buFontTx/>
              <a:buChar char="-"/>
            </a:pPr>
            <a:r>
              <a:rPr lang="fr-FR" dirty="0" smtClean="0"/>
              <a:t>Sur le monde maghrébin, les ouvrages de </a:t>
            </a:r>
            <a:r>
              <a:rPr lang="fr-FR" dirty="0" err="1" smtClean="0"/>
              <a:t>Abdessalem</a:t>
            </a:r>
            <a:r>
              <a:rPr lang="fr-FR" dirty="0" smtClean="0"/>
              <a:t> YAHYAHOUI comme « exil et déracinement »</a:t>
            </a:r>
          </a:p>
          <a:p>
            <a:pPr marL="285750" indent="-285750">
              <a:buFontTx/>
              <a:buChar char="-"/>
            </a:pPr>
            <a:endParaRPr lang="fr-FR" dirty="0"/>
          </a:p>
          <a:p>
            <a:pPr marL="285750" indent="-285750">
              <a:buFontTx/>
              <a:buChar char="-"/>
            </a:pPr>
            <a:r>
              <a:rPr lang="fr-FR" dirty="0" smtClean="0"/>
              <a:t>Sur le monde Kabyle, ouvrage et articles de Hamid SALMI « Ethnopsychiatrie-Cultures et thérapie », </a:t>
            </a:r>
          </a:p>
          <a:p>
            <a:r>
              <a:rPr lang="fr-FR" dirty="0"/>
              <a:t> </a:t>
            </a:r>
            <a:r>
              <a:rPr lang="fr-FR" dirty="0" smtClean="0"/>
              <a:t>    éditions Vuibert, 2004 et ceux de Camille LACOSTE-DUJARDIN </a:t>
            </a:r>
          </a:p>
          <a:p>
            <a:endParaRPr lang="fr-FR" dirty="0" smtClean="0"/>
          </a:p>
          <a:p>
            <a:pPr marL="285750" indent="-285750">
              <a:buFontTx/>
              <a:buChar char="-"/>
            </a:pPr>
            <a:r>
              <a:rPr lang="fr-FR" dirty="0" smtClean="0"/>
              <a:t>Sur le monde Dogon, le livre « Dieu d’Eau » de Marcel GRIAULE et la riche filmographie de Jean </a:t>
            </a:r>
          </a:p>
          <a:p>
            <a:r>
              <a:rPr lang="fr-FR" dirty="0"/>
              <a:t> </a:t>
            </a:r>
            <a:r>
              <a:rPr lang="fr-FR" dirty="0" smtClean="0"/>
              <a:t>    ROUCH sur les Dogons et les ethnies de l’Afrique de l’Ouest</a:t>
            </a:r>
          </a:p>
          <a:p>
            <a:endParaRPr lang="fr-FR" dirty="0" smtClean="0"/>
          </a:p>
          <a:p>
            <a:pPr marL="285750" indent="-285750">
              <a:buFontTx/>
              <a:buChar char="-"/>
            </a:pPr>
            <a:endParaRPr lang="fr-FR" dirty="0"/>
          </a:p>
        </p:txBody>
      </p:sp>
    </p:spTree>
    <p:extLst>
      <p:ext uri="{BB962C8B-B14F-4D97-AF65-F5344CB8AC3E}">
        <p14:creationId xmlns:p14="http://schemas.microsoft.com/office/powerpoint/2010/main" val="289663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Bibliographie 4</a:t>
            </a:r>
            <a:endParaRPr lang="fr-FR"/>
          </a:p>
        </p:txBody>
      </p:sp>
      <p:sp>
        <p:nvSpPr>
          <p:cNvPr id="3" name="Espace réservé du contenu 2"/>
          <p:cNvSpPr>
            <a:spLocks noGrp="1"/>
          </p:cNvSpPr>
          <p:nvPr>
            <p:ph idx="1"/>
          </p:nvPr>
        </p:nvSpPr>
        <p:spPr/>
        <p:txBody>
          <a:bodyPr/>
          <a:lstStyle/>
          <a:p>
            <a:r>
              <a:rPr lang="fr-FR" dirty="0" smtClean="0"/>
              <a:t>Site de l’association CPDSI (centre de prévention contre les dérives sectaires liées à l’Islam) de Dounia BOUZAR au sujet de la radicalisation auprès d’adolescents. Dans « Publications », rapport sur « la métamorphose opérée chez le jeune par les nouveaux discours terroristes »</a:t>
            </a:r>
          </a:p>
          <a:p>
            <a:r>
              <a:rPr lang="fr-FR" dirty="0" smtClean="0"/>
              <a:t>Concernant les traumatismes, Françoise SIRONI et Nathalie ZADGE au sujet des enfants survivants de la Shoah</a:t>
            </a:r>
          </a:p>
          <a:p>
            <a:r>
              <a:rPr lang="fr-FR" dirty="0" smtClean="0"/>
              <a:t>Régis AIRAULT « Fous de l’Inde. Délires d’occidentaux et sentiment océanique » Petite </a:t>
            </a:r>
            <a:r>
              <a:rPr lang="fr-FR" smtClean="0"/>
              <a:t>bibliothèque Payot, 2002</a:t>
            </a:r>
            <a:endParaRPr lang="fr-FR" dirty="0" smtClean="0"/>
          </a:p>
          <a:p>
            <a:r>
              <a:rPr lang="fr-FR" dirty="0" smtClean="0"/>
              <a:t>Arnold VAN GENNEP « Les rites de passages » Paris, 1992, Picard.</a:t>
            </a:r>
            <a:endParaRPr lang="fr-FR" dirty="0"/>
          </a:p>
        </p:txBody>
      </p:sp>
    </p:spTree>
    <p:extLst>
      <p:ext uri="{BB962C8B-B14F-4D97-AF65-F5344CB8AC3E}">
        <p14:creationId xmlns:p14="http://schemas.microsoft.com/office/powerpoint/2010/main" val="105913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de l’ethnopsychiatrie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D’après </a:t>
            </a:r>
            <a:r>
              <a:rPr lang="fr-FR" dirty="0" err="1" smtClean="0"/>
              <a:t>G.Devereux</a:t>
            </a:r>
            <a:r>
              <a:rPr lang="fr-FR" dirty="0" smtClean="0"/>
              <a:t>, c’est Louis Mars qui est à l’origine de ce terme. Durant les années 1930, ce psychiatre haïtien passionné par le monde vaudou se référait à la culture du peuple, à ses rituels de soins (sous forme de transe). Son approche fait référence à la richesse des pauvres et cela relevait d’un engagement politique.</a:t>
            </a:r>
          </a:p>
          <a:p>
            <a:r>
              <a:rPr lang="fr-FR" dirty="0" smtClean="0"/>
              <a:t>Comme d’autres « ethnosciences », l’ethnopsychiatrie considère que les peuples se transmettent des connaissances, des savoir-faire sous forme de tradition orale de génération en génération.</a:t>
            </a:r>
          </a:p>
          <a:p>
            <a:r>
              <a:rPr lang="fr-FR" dirty="0" smtClean="0"/>
              <a:t>Bien que ces disciplines ne sont pas de tradition écrite, elles sont néanmoins à considérer comme des savoirs emprunts de richesses.   </a:t>
            </a:r>
          </a:p>
          <a:p>
            <a:r>
              <a:rPr lang="fr-FR" dirty="0" smtClean="0"/>
              <a:t>L’ethnopsychiatrie est donc l’accumulation des connaissances transmises lors de rituels initiatiques, c’est donc la psychiatrie de tout un peuple spécifique.</a:t>
            </a:r>
          </a:p>
          <a:p>
            <a:r>
              <a:rPr lang="fr-FR" dirty="0" smtClean="0"/>
              <a:t>Méthode utilisée : dans son livre sur les indiens Mohaves, </a:t>
            </a:r>
            <a:r>
              <a:rPr lang="fr-FR" dirty="0" err="1" smtClean="0"/>
              <a:t>G.Devereux</a:t>
            </a:r>
            <a:r>
              <a:rPr lang="fr-FR" dirty="0" smtClean="0"/>
              <a:t> explore les techniques de soins en interrogeant les thérapeutes (chaman) et observe l’évolution des malades. De plus, il s’intéresse à la dimension mythologique. Il en ressort une technique de soins complexe en fonction du monde étudié.</a:t>
            </a:r>
          </a:p>
          <a:p>
            <a:endParaRPr lang="fr-FR" dirty="0"/>
          </a:p>
          <a:p>
            <a:endParaRPr lang="fr-FR" dirty="0"/>
          </a:p>
        </p:txBody>
      </p:sp>
    </p:spTree>
    <p:extLst>
      <p:ext uri="{BB962C8B-B14F-4D97-AF65-F5344CB8AC3E}">
        <p14:creationId xmlns:p14="http://schemas.microsoft.com/office/powerpoint/2010/main" val="101907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74254" y="1635615"/>
            <a:ext cx="8873543"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Apports de </a:t>
            </a:r>
            <a:r>
              <a:rPr lang="fr-FR" b="1" dirty="0" smtClean="0"/>
              <a:t>Tobie NATHAN </a:t>
            </a:r>
            <a:r>
              <a:rPr lang="fr-FR" dirty="0" smtClean="0"/>
              <a:t>:</a:t>
            </a:r>
          </a:p>
          <a:p>
            <a:endParaRPr lang="fr-FR" dirty="0" smtClean="0"/>
          </a:p>
          <a:p>
            <a:r>
              <a:rPr lang="fr-FR" dirty="0" smtClean="0"/>
              <a:t>Tobie Nathan fut l’élève de Georges Devereux (thèse de doctorat de psychologie en 1976) et a fondé les principes de l’ethnopsychiatrie clinique. Il est à l’origine de la mise en place d’une consultation spécifique pour les populations d’origine étrangère en 1979 dans le service de psychiatrie de l’enfant et de l’adolescent du professeur </a:t>
            </a:r>
            <a:r>
              <a:rPr lang="fr-FR" dirty="0" err="1" smtClean="0"/>
              <a:t>Lebovici</a:t>
            </a:r>
            <a:r>
              <a:rPr lang="fr-FR" dirty="0" smtClean="0"/>
              <a:t> de l’Hôpital Avicenne. </a:t>
            </a:r>
          </a:p>
          <a:p>
            <a:r>
              <a:rPr lang="fr-FR" dirty="0" smtClean="0"/>
              <a:t>Par la suite, le Centre Georges Devereux a été créé au sein de l’université de Saint-Denis et actuellement il se situe dans le centre de Paris.</a:t>
            </a:r>
          </a:p>
          <a:p>
            <a:r>
              <a:rPr lang="fr-FR" dirty="0" smtClean="0"/>
              <a:t>Bon nombre de ses élèves ont créé leurs propres structures de type ethnopsychiatrie, notamment celle de Marie-Rose MORO. </a:t>
            </a:r>
          </a:p>
          <a:p>
            <a:r>
              <a:rPr lang="fr-FR" dirty="0" smtClean="0"/>
              <a:t>Selon </a:t>
            </a:r>
            <a:r>
              <a:rPr lang="fr-FR" dirty="0" err="1" smtClean="0"/>
              <a:t>T.Nathan</a:t>
            </a:r>
            <a:r>
              <a:rPr lang="fr-FR" dirty="0" smtClean="0"/>
              <a:t>, on ne peut considérer l’ethnopsychiatrie comme une profession. Mais cette discipline amène le soignant à être à l’école des autres mondes.</a:t>
            </a:r>
          </a:p>
          <a:p>
            <a:r>
              <a:rPr lang="fr-FR" dirty="0" smtClean="0"/>
              <a:t>Il précise : « il n’existe pas des ethnopsychiatres mais seulement des cliniciens, des chercheurs, des anthropologues… curieux de pensées alternatives, se laissant infiltrer par des théories d’autres mondes culturels ».</a:t>
            </a:r>
          </a:p>
          <a:p>
            <a:endParaRPr lang="fr-FR" dirty="0"/>
          </a:p>
        </p:txBody>
      </p:sp>
    </p:spTree>
    <p:extLst>
      <p:ext uri="{BB962C8B-B14F-4D97-AF65-F5344CB8AC3E}">
        <p14:creationId xmlns:p14="http://schemas.microsoft.com/office/powerpoint/2010/main" val="250767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Indications en consultations </a:t>
            </a:r>
            <a:r>
              <a:rPr lang="fr-FR" dirty="0" err="1" smtClean="0"/>
              <a:t>ethnopsychiatriques</a:t>
            </a:r>
            <a:endParaRPr lang="fr-FR" dirty="0"/>
          </a:p>
        </p:txBody>
      </p:sp>
      <p:sp>
        <p:nvSpPr>
          <p:cNvPr id="3" name="Espace réservé du contenu 2"/>
          <p:cNvSpPr>
            <a:spLocks noGrp="1"/>
          </p:cNvSpPr>
          <p:nvPr>
            <p:ph idx="1"/>
          </p:nvPr>
        </p:nvSpPr>
        <p:spPr/>
        <p:txBody>
          <a:bodyPr/>
          <a:lstStyle/>
          <a:p>
            <a:r>
              <a:rPr lang="fr-FR" dirty="0" smtClean="0"/>
              <a:t>C’est sur demande du juge ou du magistrat que se mettent en place ces consultations afin d’évaluer la situation d’un mineur ou d’une famille.</a:t>
            </a:r>
          </a:p>
          <a:p>
            <a:r>
              <a:rPr lang="fr-FR" dirty="0" smtClean="0"/>
              <a:t>Ces consultations sont proposées généralement après tout un parcours de soin : l’objectif est d’amorcer un traitement de la problématique, quand les services ou les professionnels ont constaté que leurs propositions n’avaient pas obtenu l’adhésion de la famille aux soins ou afin d’évaluer la nécessité d’un placement ou non.</a:t>
            </a:r>
            <a:endParaRPr lang="fr-FR" dirty="0"/>
          </a:p>
        </p:txBody>
      </p:sp>
    </p:spTree>
    <p:extLst>
      <p:ext uri="{BB962C8B-B14F-4D97-AF65-F5344CB8AC3E}">
        <p14:creationId xmlns:p14="http://schemas.microsoft.com/office/powerpoint/2010/main" val="192530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Cadre thérapeutique d’une consultation en ethnopsychiatrie</a:t>
            </a:r>
            <a:endParaRPr lang="fr-FR" dirty="0"/>
          </a:p>
        </p:txBody>
      </p:sp>
      <p:sp>
        <p:nvSpPr>
          <p:cNvPr id="3" name="ZoneTexte 2"/>
          <p:cNvSpPr txBox="1"/>
          <p:nvPr/>
        </p:nvSpPr>
        <p:spPr>
          <a:xfrm>
            <a:off x="771896" y="2386940"/>
            <a:ext cx="9785268" cy="4247317"/>
          </a:xfrm>
          <a:prstGeom prst="rect">
            <a:avLst/>
          </a:prstGeom>
          <a:noFill/>
        </p:spPr>
        <p:txBody>
          <a:bodyPr wrap="square" rtlCol="0">
            <a:spAutoFit/>
          </a:bodyPr>
          <a:lstStyle/>
          <a:p>
            <a:r>
              <a:rPr lang="fr-FR" dirty="0" smtClean="0"/>
              <a:t>C’est un cadre qui mobilise de nombreux thérapeutes, les professionnels engagés dans l’accompagnement de la famille (travailleurs sociaux, psychologues, enseignants…) mais aussi parfois des chercheurs en anthropologie ou en philosophie.</a:t>
            </a:r>
          </a:p>
          <a:p>
            <a:endParaRPr lang="fr-FR" dirty="0" smtClean="0"/>
          </a:p>
          <a:p>
            <a:r>
              <a:rPr lang="fr-FR" dirty="0" smtClean="0"/>
              <a:t>Quand on assiste à une telle consultation, on peut être surpris par ce cadre mais pour ces familles, cela ressemble à des lieux traditionnels comme la </a:t>
            </a:r>
            <a:r>
              <a:rPr lang="fr-FR" dirty="0" err="1" smtClean="0"/>
              <a:t>djemmâa</a:t>
            </a:r>
            <a:r>
              <a:rPr lang="fr-FR" dirty="0" smtClean="0"/>
              <a:t> </a:t>
            </a:r>
            <a:r>
              <a:rPr lang="fr-FR" dirty="0"/>
              <a:t>(</a:t>
            </a:r>
            <a:r>
              <a:rPr lang="fr-FR" dirty="0" smtClean="0"/>
              <a:t>assemblée du village chez les kabyles) lieux où se règlent les conflits grâce à l’aide de personnes reconnues comme sages au sein de leur communauté ou comme les arbres à palabres.</a:t>
            </a:r>
          </a:p>
          <a:p>
            <a:endParaRPr lang="fr-FR" dirty="0"/>
          </a:p>
          <a:p>
            <a:r>
              <a:rPr lang="fr-FR" dirty="0"/>
              <a:t> </a:t>
            </a:r>
            <a:r>
              <a:rPr lang="fr-FR" dirty="0" smtClean="0"/>
              <a:t>Il y a un thérapeute principal qui organise la consultation et « distribue » la parole afin d’éviter la cacophonie. Le thérapeute principal a des </a:t>
            </a:r>
            <a:r>
              <a:rPr lang="fr-FR" dirty="0" err="1" smtClean="0"/>
              <a:t>cothérapeutes</a:t>
            </a:r>
            <a:r>
              <a:rPr lang="fr-FR" dirty="0" smtClean="0"/>
              <a:t> qu’il sollicite pour instaurer les conditions permettant de pouvoir confronter différentes interprétations de la problématique à traiter et parmi celles-ci, celle à laquelle adhère la famille.</a:t>
            </a:r>
            <a:endParaRPr lang="fr-FR" dirty="0"/>
          </a:p>
        </p:txBody>
      </p:sp>
    </p:spTree>
    <p:extLst>
      <p:ext uri="{BB962C8B-B14F-4D97-AF65-F5344CB8AC3E}">
        <p14:creationId xmlns:p14="http://schemas.microsoft.com/office/powerpoint/2010/main" val="111759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1252484" y="2171700"/>
            <a:ext cx="9618716" cy="4686300"/>
          </a:xfrm>
          <a:prstGeom prst="rect">
            <a:avLst/>
          </a:prstGeom>
        </p:spPr>
      </p:pic>
    </p:spTree>
    <p:extLst>
      <p:ext uri="{BB962C8B-B14F-4D97-AF65-F5344CB8AC3E}">
        <p14:creationId xmlns:p14="http://schemas.microsoft.com/office/powerpoint/2010/main" val="1507940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61901" y="1579418"/>
            <a:ext cx="10058400" cy="3139321"/>
          </a:xfrm>
          <a:prstGeom prst="rect">
            <a:avLst/>
          </a:prstGeom>
          <a:noFill/>
        </p:spPr>
        <p:txBody>
          <a:bodyPr wrap="square" rtlCol="0">
            <a:spAutoFit/>
          </a:bodyPr>
          <a:lstStyle/>
          <a:p>
            <a:r>
              <a:rPr lang="fr-FR" dirty="0" smtClean="0"/>
              <a:t>Références du dispositif </a:t>
            </a:r>
            <a:r>
              <a:rPr lang="fr-FR" dirty="0" err="1" smtClean="0"/>
              <a:t>ethnopsychiatrique</a:t>
            </a:r>
            <a:r>
              <a:rPr lang="fr-FR" dirty="0" smtClean="0"/>
              <a:t>:</a:t>
            </a:r>
          </a:p>
          <a:p>
            <a:endParaRPr lang="fr-FR" dirty="0"/>
          </a:p>
          <a:p>
            <a:r>
              <a:rPr lang="fr-FR" dirty="0" smtClean="0"/>
              <a:t>Les intervenants sont imprégnés par deux modes de pensée</a:t>
            </a:r>
            <a:r>
              <a:rPr lang="fr-FR" dirty="0"/>
              <a:t> </a:t>
            </a:r>
            <a:r>
              <a:rPr lang="fr-FR" dirty="0" smtClean="0"/>
              <a:t>et de représentations du monde: </a:t>
            </a:r>
          </a:p>
          <a:p>
            <a:r>
              <a:rPr lang="fr-FR" dirty="0" smtClean="0"/>
              <a:t>1- une connaissance issue du monde occidental (études et formation littéraire) acquise intellectuellement</a:t>
            </a:r>
          </a:p>
          <a:p>
            <a:r>
              <a:rPr lang="fr-FR" dirty="0" smtClean="0"/>
              <a:t>2- un savoir en lien avec la culture d’origine dont l’apprentissage s’est construit sur d’autres référentiels, notamment lors de rituels initiatiques</a:t>
            </a:r>
          </a:p>
          <a:p>
            <a:endParaRPr lang="fr-FR" dirty="0"/>
          </a:p>
          <a:p>
            <a:r>
              <a:rPr lang="fr-FR" dirty="0" smtClean="0"/>
              <a:t>En effet, les thérapeutes formés à l’ethnopsychiatrie doivent faciliter les liens entre les différents mondes, des liens vivants avec les mondes d’origines.</a:t>
            </a:r>
          </a:p>
        </p:txBody>
      </p:sp>
    </p:spTree>
    <p:extLst>
      <p:ext uri="{BB962C8B-B14F-4D97-AF65-F5344CB8AC3E}">
        <p14:creationId xmlns:p14="http://schemas.microsoft.com/office/powerpoint/2010/main" val="3925057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 du médiateur </a:t>
            </a:r>
            <a:r>
              <a:rPr lang="fr-FR" dirty="0" err="1" smtClean="0"/>
              <a:t>ethnoclinicien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Contrairement aux interprètes, le médiateur </a:t>
            </a:r>
            <a:r>
              <a:rPr lang="fr-FR" dirty="0" err="1" smtClean="0"/>
              <a:t>ethnoclinicien</a:t>
            </a:r>
            <a:r>
              <a:rPr lang="fr-FR" dirty="0" smtClean="0"/>
              <a:t> est formé à une approche plus approfondie de la langue, amenant à une compréhension plus précise des mots et des expressions considérés comme des condensés de logiques de pensées spécifiques que seul le médiateur peut restituer.</a:t>
            </a:r>
          </a:p>
          <a:p>
            <a:r>
              <a:rPr lang="fr-FR" dirty="0" smtClean="0"/>
              <a:t>Le médiateur facilite une connaissance de la culture et permet de préciser la nature des attachements culturels du patient en nous aidant à préciser le lieu d’origine de la famille, de favoriser un cadre adéquat pour respecter les codes culturels et leurs croyances.</a:t>
            </a:r>
          </a:p>
          <a:p>
            <a:r>
              <a:rPr lang="fr-FR" dirty="0" smtClean="0"/>
              <a:t>Tobie Nathan précise au sujet des médiateurs : « Ils connaissent les objets, les manières de faire du monde d’où provient la famille (…)Ce sont des experts »</a:t>
            </a:r>
            <a:endParaRPr lang="fr-FR" dirty="0"/>
          </a:p>
        </p:txBody>
      </p:sp>
    </p:spTree>
    <p:extLst>
      <p:ext uri="{BB962C8B-B14F-4D97-AF65-F5344CB8AC3E}">
        <p14:creationId xmlns:p14="http://schemas.microsoft.com/office/powerpoint/2010/main" val="1648958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1466</TotalTime>
  <Words>1958</Words>
  <Application>Microsoft Office PowerPoint</Application>
  <PresentationFormat>Grand écran</PresentationFormat>
  <Paragraphs>186</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Century Gothic</vt:lpstr>
      <vt:lpstr>Wingdings 3</vt:lpstr>
      <vt:lpstr>Direction Ion</vt:lpstr>
      <vt:lpstr>Apports de l’ethnopsychiatrie en consultation médico-psychologique infanto-juvénile</vt:lpstr>
      <vt:lpstr>Principes de l’ethnopsychiatrie</vt:lpstr>
      <vt:lpstr>Définition de l’ethnopsychiatrie</vt:lpstr>
      <vt:lpstr>Présentation PowerPoint</vt:lpstr>
      <vt:lpstr>Indications en consultations ethnopsychiatriques</vt:lpstr>
      <vt:lpstr>Cadre thérapeutique d’une consultation en ethnopsychiatrie</vt:lpstr>
      <vt:lpstr>Présentation PowerPoint</vt:lpstr>
      <vt:lpstr>Présentation PowerPoint</vt:lpstr>
      <vt:lpstr>Place du médiateur ethnoclinicien</vt:lpstr>
      <vt:lpstr>Présentation de mon parcours comme psychologue clinicienne</vt:lpstr>
      <vt:lpstr>Présentation PowerPoint</vt:lpstr>
      <vt:lpstr>Présentation PowerPoint</vt:lpstr>
      <vt:lpstr>Présentation PowerPoint</vt:lpstr>
      <vt:lpstr>Présentation PowerPoint</vt:lpstr>
      <vt:lpstr>Processus de la migration</vt:lpstr>
      <vt:lpstr>Parentalité dans la migration</vt:lpstr>
      <vt:lpstr>Genèse de la vulnérabilité</vt:lpstr>
      <vt:lpstr>Présentation PowerPoint</vt:lpstr>
      <vt:lpstr>Cousinage à plaisanterie. Spécificité du monde de l’Afrique de l’Ouest</vt:lpstr>
      <vt:lpstr>Notion de proxémie</vt:lpstr>
      <vt:lpstr>Présentation PowerPoint</vt:lpstr>
      <vt:lpstr>Situations cliniques</vt:lpstr>
      <vt:lpstr>Actions thérapeutiques et limites</vt:lpstr>
      <vt:lpstr>Bibliographie 1 </vt:lpstr>
      <vt:lpstr> Bibliographie 2</vt:lpstr>
      <vt:lpstr>Bibliographie 3</vt:lpstr>
      <vt:lpstr>Bibliographie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Apports de l’ethnopsychiatrie en consultation médico-psychologique infanto-juvénile</dc:title>
  <dc:creator>HOURI</dc:creator>
  <cp:lastModifiedBy>marie-sophie anzemberger</cp:lastModifiedBy>
  <cp:revision>136</cp:revision>
  <dcterms:created xsi:type="dcterms:W3CDTF">2016-04-02T16:25:33Z</dcterms:created>
  <dcterms:modified xsi:type="dcterms:W3CDTF">2016-05-15T14:02:24Z</dcterms:modified>
</cp:coreProperties>
</file>